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7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71CDEF6-5726-4636-8317-59C7E5C00B92}">
          <p14:sldIdLst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FD24-50DC-44D6-AF4B-278D60D1953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9DE1-F649-42A9-A947-D28E9121EB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3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1ED471-4AA5-43BD-A74E-8A46B31E4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857250"/>
            <a:ext cx="3343275" cy="2314575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E3782EB-0C58-4B5B-9C33-4D38F1165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0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88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38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7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4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54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5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63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3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84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76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33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A265-CD75-4539-8C95-B884D9192464}" type="datetimeFigureOut">
              <a:rPr lang="en-IN" smtClean="0"/>
              <a:t>09-08-2019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D53C-E70D-4EAE-8E0B-EB170A522E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26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beline.com/product/iata-dangerous-goods-regulations-dgr-60th-edition-2019-limited-edition-boo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mailto:iaadgrconsultant@aai.ae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azardous_Materials_Transportation_Act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airport">
            <a:extLst>
              <a:ext uri="{FF2B5EF4-FFF2-40B4-BE49-F238E27FC236}">
                <a16:creationId xmlns:a16="http://schemas.microsoft.com/office/drawing/2014/main" id="{86AF5AC2-9A71-44BC-A7A4-325477E4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" y="2720123"/>
            <a:ext cx="9885599" cy="413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2">
            <a:extLst>
              <a:ext uri="{FF2B5EF4-FFF2-40B4-BE49-F238E27FC236}">
                <a16:creationId xmlns:a16="http://schemas.microsoft.com/office/drawing/2014/main" id="{35B02AE8-8216-403A-9B53-11852C54D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57762"/>
            <a:ext cx="9906000" cy="1135547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200" dirty="0">
                <a:solidFill>
                  <a:srgbClr val="0070C0"/>
                </a:solidFill>
              </a:rPr>
              <a:t>Indian Aviation Academy is now a DGCA approved </a:t>
            </a:r>
          </a:p>
          <a:p>
            <a:pPr marL="0" indent="0" algn="ctr">
              <a:buNone/>
            </a:pPr>
            <a:r>
              <a:rPr lang="en-IN" sz="3200" dirty="0">
                <a:solidFill>
                  <a:srgbClr val="0070C0"/>
                </a:solidFill>
              </a:rPr>
              <a:t>DGR Training Centre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B0D8C-738C-4AC7-98C8-032655D92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27334" y="4954784"/>
            <a:ext cx="2477560" cy="1903216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4466A7-04EF-4776-92F2-3241E03A6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24591" y="1993072"/>
            <a:ext cx="2135049" cy="20271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045E0A-B5D8-4C90-B695-FFAA97BE9F63}"/>
              </a:ext>
            </a:extLst>
          </p:cNvPr>
          <p:cNvGrpSpPr>
            <a:grpSpLocks noChangeAspect="1"/>
          </p:cNvGrpSpPr>
          <p:nvPr/>
        </p:nvGrpSpPr>
        <p:grpSpPr>
          <a:xfrm>
            <a:off x="1855203" y="117086"/>
            <a:ext cx="6195593" cy="683425"/>
            <a:chOff x="267404" y="69496"/>
            <a:chExt cx="6195593" cy="6834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E3F83D-824A-4A2E-A07F-701A4DE92FEF}"/>
                </a:ext>
              </a:extLst>
            </p:cNvPr>
            <p:cNvPicPr/>
            <p:nvPr/>
          </p:nvPicPr>
          <p:blipFill rotWithShape="1">
            <a:blip r:embed="rId9" cstate="print"/>
            <a:srcRect l="44301" t="51990" r="46785" b="24860"/>
            <a:stretch/>
          </p:blipFill>
          <p:spPr bwMode="auto">
            <a:xfrm>
              <a:off x="267404" y="110715"/>
              <a:ext cx="389890" cy="5695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DC3E13-0B1B-4E0B-BD42-B0D85146D4BC}"/>
                </a:ext>
              </a:extLst>
            </p:cNvPr>
            <p:cNvPicPr/>
            <p:nvPr/>
          </p:nvPicPr>
          <p:blipFill rotWithShape="1">
            <a:blip r:embed="rId9" cstate="print"/>
            <a:srcRect l="30505" t="54252" r="55275" b="24860"/>
            <a:stretch/>
          </p:blipFill>
          <p:spPr bwMode="auto">
            <a:xfrm>
              <a:off x="657294" y="152625"/>
              <a:ext cx="638175" cy="527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1F1BC78-DF59-48A8-9C3D-E6870A4FBEE9}"/>
                </a:ext>
              </a:extLst>
            </p:cNvPr>
            <p:cNvPicPr/>
            <p:nvPr/>
          </p:nvPicPr>
          <p:blipFill rotWithShape="1">
            <a:blip r:embed="rId9" cstate="print"/>
            <a:srcRect l="52790" t="51990" r="30681" b="24860"/>
            <a:stretch/>
          </p:blipFill>
          <p:spPr bwMode="auto">
            <a:xfrm>
              <a:off x="1295469" y="129357"/>
              <a:ext cx="741680" cy="5651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402708A2-E117-4446-B6EB-736AF7234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644" y="69496"/>
              <a:ext cx="3353582" cy="683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IN" sz="2400" dirty="0">
                  <a:solidFill>
                    <a:srgbClr val="0033CC"/>
                  </a:solidFill>
                  <a:latin typeface="Bernard MT Condensed" panose="020508060609050204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Indian Aviation Academy</a:t>
              </a:r>
              <a:endParaRPr lang="en-IN" sz="11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IN" sz="850" dirty="0">
                  <a:solidFill>
                    <a:srgbClr val="0033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National Institute of Aviation Management &amp; Research Society</a:t>
              </a:r>
              <a:endParaRPr lang="en-IN" sz="11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i-IN" sz="10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IN" sz="1000" dirty="0">
                  <a:solidFill>
                    <a:srgbClr val="2020E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(</a:t>
              </a:r>
              <a:r>
                <a:rPr lang="hi-IN" sz="1000" dirty="0">
                  <a:solidFill>
                    <a:srgbClr val="2020E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J</a:t>
              </a:r>
              <a:r>
                <a:rPr lang="en-IN" sz="1000" dirty="0" err="1">
                  <a:solidFill>
                    <a:srgbClr val="2020E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oint</a:t>
              </a:r>
              <a:r>
                <a:rPr lang="en-IN" sz="1000" dirty="0">
                  <a:solidFill>
                    <a:srgbClr val="2020E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 Venture - AAI, BCAS &amp; DGCA, Govt. of India)</a:t>
              </a:r>
              <a:endParaRPr lang="en-IN" sz="11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pic>
          <p:nvPicPr>
            <p:cNvPr id="18" name="Picture 17" descr="Image result for trainair plus full member logo">
              <a:extLst>
                <a:ext uri="{FF2B5EF4-FFF2-40B4-BE49-F238E27FC236}">
                  <a16:creationId xmlns:a16="http://schemas.microsoft.com/office/drawing/2014/main" id="{31C9B111-BC79-42F5-ACBD-12C00C9A7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39022" y="243496"/>
              <a:ext cx="1323975" cy="47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angerous goods come in all shapes and packages">
            <a:extLst>
              <a:ext uri="{FF2B5EF4-FFF2-40B4-BE49-F238E27FC236}">
                <a16:creationId xmlns:a16="http://schemas.microsoft.com/office/drawing/2014/main" id="{5348E38C-CB4A-4625-AE76-AB38C2757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1"/>
          <a:stretch/>
        </p:blipFill>
        <p:spPr bwMode="auto">
          <a:xfrm>
            <a:off x="0" y="4893435"/>
            <a:ext cx="2093720" cy="19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11B508-0BD9-4544-9472-5ACDE4C14FA5}"/>
              </a:ext>
            </a:extLst>
          </p:cNvPr>
          <p:cNvSpPr/>
          <p:nvPr/>
        </p:nvSpPr>
        <p:spPr>
          <a:xfrm>
            <a:off x="-18843" y="1976135"/>
            <a:ext cx="7943434" cy="206210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N" sz="3200" b="1" i="1" dirty="0"/>
              <a:t>Category 1,3 &amp; 6 is for Six days </a:t>
            </a:r>
          </a:p>
          <a:p>
            <a:pPr algn="ctr"/>
            <a:r>
              <a:rPr lang="en-IN" sz="3200" b="1" i="1" dirty="0"/>
              <a:t>Category 2,4,5,7 &amp; 8 is for two days </a:t>
            </a:r>
          </a:p>
          <a:p>
            <a:pPr algn="ctr"/>
            <a:r>
              <a:rPr lang="en-IN" sz="3200" b="1" i="1" dirty="0"/>
              <a:t>Category 9, 10, 11 &amp; 12 is for one day; and</a:t>
            </a:r>
          </a:p>
          <a:p>
            <a:pPr algn="ctr"/>
            <a:r>
              <a:rPr lang="en-IN" sz="3200" b="1" i="1" dirty="0"/>
              <a:t>Awareness Programmes is also for one 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C734A-FCD1-466D-8E56-0AADB5F3907A}"/>
              </a:ext>
            </a:extLst>
          </p:cNvPr>
          <p:cNvSpPr/>
          <p:nvPr/>
        </p:nvSpPr>
        <p:spPr>
          <a:xfrm>
            <a:off x="79443" y="4167509"/>
            <a:ext cx="9826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Training will be imparted by highly skilled and experienced IATA &amp; DGCA approved Trainers.</a:t>
            </a:r>
          </a:p>
          <a:p>
            <a:r>
              <a:rPr lang="en-IN" dirty="0"/>
              <a:t>As inaugural offer the IAA is offering a discount of 20% on the base rate of the training programme. </a:t>
            </a:r>
            <a:endParaRPr lang="en-US" altLang="en-US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77FC9-6B14-4EF3-9729-498CD2557943}"/>
              </a:ext>
            </a:extLst>
          </p:cNvPr>
          <p:cNvSpPr/>
          <p:nvPr/>
        </p:nvSpPr>
        <p:spPr>
          <a:xfrm>
            <a:off x="2390862" y="4893435"/>
            <a:ext cx="50364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N" sz="2400" dirty="0"/>
              <a:t>All aspiring candidates may apply for the training at the following </a:t>
            </a:r>
          </a:p>
          <a:p>
            <a:r>
              <a:rPr lang="en-IN" sz="2400" dirty="0"/>
              <a:t>E-mail : </a:t>
            </a:r>
            <a:r>
              <a:rPr lang="en-IN" sz="2400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iaadgrconsultant@aai.aero</a:t>
            </a:r>
            <a:endParaRPr lang="en-IN" sz="2400" u="sng" dirty="0"/>
          </a:p>
          <a:p>
            <a:r>
              <a:rPr lang="en-IN" sz="2400" dirty="0"/>
              <a:t>Contact Numbers</a:t>
            </a:r>
          </a:p>
          <a:p>
            <a:r>
              <a:rPr lang="en-IN" altLang="en-US" sz="2400" u="sng" dirty="0"/>
              <a:t>+91-9871013977       +91-9717499663</a:t>
            </a:r>
          </a:p>
          <a:p>
            <a:r>
              <a:rPr lang="en-IN" sz="2400" u="sng" dirty="0"/>
              <a:t>011-26134358 Extn 211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7910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139</Words>
  <Application>Microsoft Office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Bernard MT Condensed</vt:lpstr>
      <vt:lpstr>Calibri</vt:lpstr>
      <vt:lpstr>Calibri Light</vt:lpstr>
      <vt:lpstr>Mangal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DANGEROUS GOODS REGULATIONS TRAININGS</dc:title>
  <dc:creator>IAA-DT35</dc:creator>
  <cp:lastModifiedBy>IAA-DT35</cp:lastModifiedBy>
  <cp:revision>11</cp:revision>
  <dcterms:created xsi:type="dcterms:W3CDTF">2019-02-04T07:26:24Z</dcterms:created>
  <dcterms:modified xsi:type="dcterms:W3CDTF">2019-08-09T10:42:54Z</dcterms:modified>
</cp:coreProperties>
</file>